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</p:sldIdLst>
  <p:sldSz cx="12192000" cy="6858000"/>
  <p:notesSz cx="6858000" cy="9144000"/>
  <p:custDataLst>
    <p:tags r:id="rId7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0" Type="http://schemas.openxmlformats.org/officeDocument/2006/relationships/tags" Target="tags/tag3.xml"/><Relationship Id="rId7" Type="http://schemas.openxmlformats.org/officeDocument/2006/relationships/slide" Target="slides/slide5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interrupt</a:t>
            </a:r>
            <a:r>
              <a:rPr lang="zh-CN" altLang="en-US"/>
              <a:t>的作用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35125" y="2146935"/>
            <a:ext cx="7520940" cy="37503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对象头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190" y="2310130"/>
            <a:ext cx="11315700" cy="37795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对象头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2400" y="2407920"/>
            <a:ext cx="8961120" cy="28498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类的内存布局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008755" y="2354580"/>
            <a:ext cx="6096000" cy="3138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com.lpy.thread.demo.ClassLayOutDemo object internals:</a:t>
            </a:r>
            <a:endParaRPr lang="zh-CN" altLang="en-US"/>
          </a:p>
          <a:p>
            <a:r>
              <a:rPr lang="zh-CN" altLang="en-US"/>
              <a:t> OFFSET  SIZE   TYPE DESCRIPTION                               VALUE</a:t>
            </a:r>
            <a:endParaRPr lang="zh-CN" altLang="en-US"/>
          </a:p>
          <a:p>
            <a:r>
              <a:rPr lang="zh-CN" altLang="en-US"/>
              <a:t>      0     4        (object header)                           01 00 00 00 (00000001 00000000 00000000 00000000) (1)</a:t>
            </a:r>
            <a:endParaRPr lang="zh-CN" altLang="en-US"/>
          </a:p>
          <a:p>
            <a:r>
              <a:rPr lang="zh-CN" altLang="en-US"/>
              <a:t>      4     4        (object header)                           00 00 00 00 (00000000 00000000 00000000 00000000) (0)</a:t>
            </a:r>
            <a:endParaRPr lang="zh-CN" altLang="en-US"/>
          </a:p>
          <a:p>
            <a:r>
              <a:rPr lang="zh-CN" altLang="en-US"/>
              <a:t>      8     4        (object header)                           05 c1 00 f8 (00000101 11000001 00000000 11111000) (-134168315)</a:t>
            </a:r>
            <a:endParaRPr lang="zh-CN" altLang="en-US"/>
          </a:p>
          <a:p>
            <a:r>
              <a:rPr lang="zh-CN" altLang="en-US"/>
              <a:t>     12     4        (loss due to the next object alignment)</a:t>
            </a:r>
            <a:endParaRPr lang="zh-CN" altLang="en-US"/>
          </a:p>
          <a:p>
            <a:r>
              <a:rPr lang="zh-CN" altLang="en-US"/>
              <a:t>Instance size: 16 bytes</a:t>
            </a:r>
            <a:endParaRPr lang="zh-CN" altLang="en-US"/>
          </a:p>
          <a:p>
            <a:r>
              <a:rPr lang="zh-CN" altLang="en-US"/>
              <a:t>Space losses: 0 bytes internal + 4 bytes external = 4 bytes total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36575" y="3244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压缩过后的对象头是</a:t>
            </a:r>
            <a:r>
              <a:rPr lang="en-US" altLang="zh-CN"/>
              <a:t>96</a:t>
            </a:r>
            <a:r>
              <a:rPr lang="zh-CN" altLang="en-US"/>
              <a:t>位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类的内存布局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524000" y="1842770"/>
            <a:ext cx="60960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com.lpy.thread.demo.ClassLayOutDemo object internals:</a:t>
            </a:r>
            <a:endParaRPr lang="zh-CN" altLang="en-US"/>
          </a:p>
          <a:p>
            <a:r>
              <a:rPr lang="zh-CN" altLang="en-US"/>
              <a:t> OFFSET  SIZE   TYPE DESCRIPTION                               VALUE</a:t>
            </a:r>
            <a:endParaRPr lang="zh-CN" altLang="en-US"/>
          </a:p>
          <a:p>
            <a:r>
              <a:rPr lang="zh-CN" altLang="en-US"/>
              <a:t>      0     4        (object header)                           01 00 00 00 (00000001 00000000 00000000 00000000) (1)</a:t>
            </a:r>
            <a:endParaRPr lang="zh-CN" altLang="en-US"/>
          </a:p>
          <a:p>
            <a:r>
              <a:rPr lang="zh-CN" altLang="en-US"/>
              <a:t>      4     4        (object header)                           00 00 00 00 (00000000 00000000 00000000 00000000) (0)</a:t>
            </a:r>
            <a:endParaRPr lang="zh-CN" altLang="en-US"/>
          </a:p>
          <a:p>
            <a:r>
              <a:rPr lang="zh-CN" altLang="en-US"/>
              <a:t>      8     4        (object header)                           f0 30 67 19 (11110000 00110000 01100111 00011001) (426193136)</a:t>
            </a:r>
            <a:endParaRPr lang="zh-CN" altLang="en-US"/>
          </a:p>
          <a:p>
            <a:r>
              <a:rPr lang="zh-CN" altLang="en-US"/>
              <a:t>     12     4        (object header)                           00 00 00 00 (00000000 00000000 00000000 00000000) (0)</a:t>
            </a:r>
            <a:endParaRPr lang="zh-CN" altLang="en-US"/>
          </a:p>
          <a:p>
            <a:r>
              <a:rPr lang="zh-CN" altLang="en-US"/>
              <a:t>Instance size: 16 bytes</a:t>
            </a:r>
            <a:endParaRPr lang="zh-CN" altLang="en-US"/>
          </a:p>
          <a:p>
            <a:r>
              <a:rPr lang="zh-CN" altLang="en-US"/>
              <a:t>Space losses: 0 bytes internal + 0 bytes external = 0 bytes total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505065" y="193230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添加参数-XX:-UseCompressedOops，关闭指针压缩，对象头为</a:t>
            </a:r>
            <a:r>
              <a:rPr lang="en-US" altLang="zh-CN"/>
              <a:t>128</a:t>
            </a:r>
            <a:r>
              <a:rPr lang="zh-CN" altLang="en-US"/>
              <a:t>位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锁升级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" y="2076450"/>
            <a:ext cx="10603865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偏向锁的流程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2860" y="1927860"/>
            <a:ext cx="7498080" cy="4864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轻量级锁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810" y="2013585"/>
            <a:ext cx="11422380" cy="32442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7620" y="5751195"/>
            <a:ext cx="9895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轻量级锁自旋，</a:t>
            </a:r>
            <a:r>
              <a:rPr lang="en-US" altLang="zh-CN"/>
              <a:t>1.6</a:t>
            </a:r>
            <a:r>
              <a:rPr lang="zh-CN" altLang="en-US"/>
              <a:t>之前是默认</a:t>
            </a:r>
            <a:r>
              <a:rPr lang="en-US" altLang="zh-CN"/>
              <a:t>10</a:t>
            </a:r>
            <a:r>
              <a:rPr lang="zh-CN" altLang="en-US"/>
              <a:t>次，后来是自适应自旋，根据上一次的抢占锁的时间决定这一次的次数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轻量级锁的指针指向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6300" y="2223135"/>
            <a:ext cx="1059053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轻量级锁的锁膨胀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6630" y="2152015"/>
            <a:ext cx="10238740" cy="4419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重量级锁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175" y="2223135"/>
            <a:ext cx="7475220" cy="2324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1055" y="495490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第一个线程获得锁，经过</a:t>
            </a:r>
            <a:r>
              <a:rPr lang="en-US" altLang="zh-CN"/>
              <a:t>monitorenter</a:t>
            </a:r>
            <a:r>
              <a:rPr lang="zh-CN" altLang="en-US"/>
              <a:t>持有锁，第二个线程获取不到锁，进入到队列中，然后等到第一个线程</a:t>
            </a:r>
            <a:r>
              <a:rPr lang="en-US" altLang="zh-CN"/>
              <a:t>monitorexit</a:t>
            </a:r>
            <a:r>
              <a:rPr lang="zh-CN" altLang="en-US"/>
              <a:t>释放锁，队列中的等待锁一直在重试，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线程复位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375" y="2320290"/>
            <a:ext cx="9768840" cy="39636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wait</a:t>
            </a:r>
            <a:r>
              <a:rPr lang="zh-CN" altLang="en-US"/>
              <a:t>，</a:t>
            </a:r>
            <a:r>
              <a:rPr lang="en-US" altLang="zh-CN"/>
              <a:t>notify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100580"/>
            <a:ext cx="9075420" cy="38328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禁止</a:t>
            </a:r>
            <a:r>
              <a:rPr lang="en-US" altLang="zh-CN"/>
              <a:t>JIT</a:t>
            </a:r>
            <a:r>
              <a:rPr lang="zh-CN" altLang="en-US"/>
              <a:t>的优化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935" y="2223135"/>
            <a:ext cx="4130040" cy="18821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945" y="2294255"/>
            <a:ext cx="1973580" cy="12344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8655" y="4741545"/>
            <a:ext cx="958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java</a:t>
            </a:r>
            <a:r>
              <a:rPr lang="zh-CN" altLang="en-US"/>
              <a:t>的</a:t>
            </a:r>
            <a:r>
              <a:rPr lang="en-US" altLang="zh-CN"/>
              <a:t>JIT</a:t>
            </a:r>
            <a:r>
              <a:rPr lang="zh-CN" altLang="en-US"/>
              <a:t>会把左边的优化为右边的，所以会无限循环。</a:t>
            </a:r>
            <a:r>
              <a:rPr lang="en-US" altLang="zh-CN"/>
              <a:t>volatile</a:t>
            </a:r>
            <a:r>
              <a:rPr lang="zh-CN" altLang="en-US"/>
              <a:t>会禁止这种优化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465" y="5353050"/>
            <a:ext cx="3573780" cy="2895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959350" y="54724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这样也可以结束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结束循环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algn="l">
              <a:buFont typeface="Arial" panose="020B0604020202020204" pitchFamily="34" charset="0"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88340" y="2094230"/>
            <a:ext cx="98234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 System.out.println("rs:"+i);是</a:t>
            </a:r>
            <a:r>
              <a:rPr lang="en-US" altLang="zh-CN"/>
              <a:t>=</a:t>
            </a:r>
            <a:r>
              <a:rPr lang="zh-CN" altLang="en-US"/>
              <a:t>可以结束循环是因为，</a:t>
            </a:r>
            <a:r>
              <a:rPr lang="en-US" altLang="zh-CN"/>
              <a:t>print</a:t>
            </a:r>
            <a:r>
              <a:rPr lang="zh-CN" altLang="en-US"/>
              <a:t>方法有synchronized。涉及到锁的释放，会刷新内存，会把stop = true;刷新到主内存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2980" y="4316095"/>
            <a:ext cx="777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new File("txt.txt");涉及到</a:t>
            </a:r>
            <a:r>
              <a:rPr lang="en-US" altLang="zh-CN"/>
              <a:t>IO</a:t>
            </a:r>
            <a:r>
              <a:rPr lang="zh-CN" altLang="en-US"/>
              <a:t>也会破坏</a:t>
            </a:r>
            <a:r>
              <a:rPr lang="en-US" altLang="zh-CN"/>
              <a:t>JIT</a:t>
            </a:r>
            <a:r>
              <a:rPr lang="zh-CN" altLang="en-US"/>
              <a:t>的优化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高速缓存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5335" y="2002155"/>
            <a:ext cx="5204460" cy="3475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4605" y="2002155"/>
            <a:ext cx="3840480" cy="412940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缓存一致性协议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069465"/>
            <a:ext cx="2987040" cy="28803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83780" y="2764155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缓存一致性问题：是</a:t>
            </a:r>
            <a:r>
              <a:rPr lang="en-US" altLang="zh-CN"/>
              <a:t>cpu0</a:t>
            </a:r>
            <a:r>
              <a:rPr lang="zh-CN" altLang="en-US"/>
              <a:t>写入缓存时，其他</a:t>
            </a:r>
            <a:r>
              <a:rPr lang="en-US" altLang="zh-CN"/>
              <a:t>cpu</a:t>
            </a:r>
            <a:r>
              <a:rPr lang="zh-CN" altLang="en-US"/>
              <a:t>的缓存需要失效，防止其他线程读到脏数据。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MESI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9850" y="2223135"/>
            <a:ext cx="6347460" cy="3489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35370" y="2814320"/>
            <a:ext cx="502793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cpu0</a:t>
            </a:r>
            <a:r>
              <a:rPr lang="zh-CN" altLang="en-US"/>
              <a:t>要把数据写入到内存，现在要通知</a:t>
            </a:r>
            <a:r>
              <a:rPr lang="en-US" altLang="zh-CN"/>
              <a:t>CPU1</a:t>
            </a:r>
            <a:r>
              <a:rPr lang="zh-CN" altLang="en-US"/>
              <a:t>的该数据缓存失效，此时</a:t>
            </a:r>
            <a:r>
              <a:rPr lang="en-US" altLang="zh-CN"/>
              <a:t>CPU0</a:t>
            </a:r>
            <a:r>
              <a:rPr lang="zh-CN" altLang="en-US"/>
              <a:t>在</a:t>
            </a:r>
            <a:r>
              <a:rPr lang="en-US" altLang="zh-CN"/>
              <a:t>CPU1</a:t>
            </a:r>
            <a:r>
              <a:rPr lang="zh-CN" altLang="en-US"/>
              <a:t>返回</a:t>
            </a:r>
            <a:r>
              <a:rPr lang="en-US" altLang="zh-CN"/>
              <a:t>ack</a:t>
            </a:r>
            <a:r>
              <a:rPr lang="zh-CN" altLang="en-US"/>
              <a:t>失效确认通知之前是阻塞状态的，直到</a:t>
            </a:r>
            <a:r>
              <a:rPr lang="en-US" altLang="zh-CN"/>
              <a:t>CPU1</a:t>
            </a:r>
            <a:r>
              <a:rPr lang="zh-CN" altLang="en-US"/>
              <a:t>返回</a:t>
            </a:r>
            <a:r>
              <a:rPr lang="en-US" altLang="zh-CN"/>
              <a:t>ack</a:t>
            </a:r>
            <a:r>
              <a:rPr lang="zh-CN" altLang="en-US"/>
              <a:t>，确认</a:t>
            </a:r>
            <a:r>
              <a:rPr lang="en-US" altLang="zh-CN"/>
              <a:t>CPU1</a:t>
            </a:r>
            <a:r>
              <a:rPr lang="zh-CN" altLang="en-US"/>
              <a:t>的缓存已失效，然后</a:t>
            </a:r>
            <a:r>
              <a:rPr lang="en-US" altLang="zh-CN"/>
              <a:t>CPU0</a:t>
            </a:r>
            <a:r>
              <a:rPr lang="zh-CN" altLang="en-US"/>
              <a:t>开始写入数据到内存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MESI</a:t>
            </a:r>
            <a:r>
              <a:rPr lang="zh-CN" altLang="en-US"/>
              <a:t>的一个优化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855" y="1776095"/>
            <a:ext cx="5387340" cy="43091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86805" y="3098800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MESI</a:t>
            </a:r>
            <a:r>
              <a:rPr lang="zh-CN" altLang="en-US"/>
              <a:t>会优化，防止</a:t>
            </a:r>
            <a:r>
              <a:rPr lang="en-US" altLang="zh-CN"/>
              <a:t>CPU0</a:t>
            </a:r>
            <a:r>
              <a:rPr lang="zh-CN" altLang="en-US"/>
              <a:t>的阻塞，会添加一个</a:t>
            </a:r>
            <a:r>
              <a:rPr lang="en-US" altLang="zh-CN"/>
              <a:t>storebuffer</a:t>
            </a:r>
            <a:r>
              <a:rPr lang="zh-CN" altLang="en-US"/>
              <a:t>，此时如果</a:t>
            </a:r>
            <a:r>
              <a:rPr lang="en-US" altLang="zh-CN"/>
              <a:t>CPU0</a:t>
            </a:r>
            <a:r>
              <a:rPr lang="zh-CN" altLang="en-US"/>
              <a:t>要把缓存的</a:t>
            </a:r>
            <a:r>
              <a:rPr lang="en-US" altLang="zh-CN"/>
              <a:t>a</a:t>
            </a:r>
            <a:r>
              <a:rPr lang="zh-CN" altLang="en-US"/>
              <a:t>的值写入到内存，会先把</a:t>
            </a:r>
            <a:r>
              <a:rPr lang="en-US" altLang="zh-CN"/>
              <a:t>a</a:t>
            </a:r>
            <a:r>
              <a:rPr lang="zh-CN" altLang="en-US"/>
              <a:t>的值放入到</a:t>
            </a:r>
            <a:r>
              <a:rPr lang="en-US" altLang="zh-CN"/>
              <a:t>storebuffer</a:t>
            </a:r>
            <a:r>
              <a:rPr lang="zh-CN" altLang="en-US"/>
              <a:t>，然后通知</a:t>
            </a:r>
            <a:r>
              <a:rPr lang="en-US" altLang="zh-CN"/>
              <a:t>CPU1</a:t>
            </a:r>
            <a:r>
              <a:rPr lang="zh-CN" altLang="en-US"/>
              <a:t>，此时</a:t>
            </a:r>
            <a:r>
              <a:rPr lang="en-US" altLang="zh-CN"/>
              <a:t>CPU0</a:t>
            </a:r>
            <a:r>
              <a:rPr lang="zh-CN" altLang="en-US"/>
              <a:t>会在等待</a:t>
            </a:r>
            <a:r>
              <a:rPr lang="en-US" altLang="zh-CN"/>
              <a:t>CPU1</a:t>
            </a:r>
            <a:r>
              <a:rPr lang="zh-CN" altLang="en-US"/>
              <a:t>返回</a:t>
            </a:r>
            <a:r>
              <a:rPr lang="en-US" altLang="zh-CN"/>
              <a:t>ack</a:t>
            </a:r>
            <a:r>
              <a:rPr lang="zh-CN" altLang="en-US"/>
              <a:t>之前，操作</a:t>
            </a:r>
            <a:r>
              <a:rPr lang="en-US" altLang="zh-CN"/>
              <a:t>b</a:t>
            </a:r>
            <a:r>
              <a:rPr lang="zh-CN" altLang="en-US"/>
              <a:t>数据，此时会造成指令重排问题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volatile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通过</a:t>
            </a:r>
            <a:r>
              <a:rPr lang="en-US" altLang="zh-CN"/>
              <a:t>volatile</a:t>
            </a:r>
            <a:r>
              <a:rPr lang="zh-CN" altLang="en-US"/>
              <a:t>生成内存屏障，防止指令重排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读屏障，写屏障，全屏障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7780" y="3277870"/>
            <a:ext cx="7117715" cy="25946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195" y="2778125"/>
            <a:ext cx="3108960" cy="327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725" y="1645920"/>
            <a:ext cx="3667760" cy="8794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98170" y="1764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保证数据的可见性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995" y="3539490"/>
            <a:ext cx="2900680" cy="5384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Happend-Before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86635"/>
            <a:ext cx="3201035" cy="22866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监视器锁规则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4620" y="2223135"/>
            <a:ext cx="3032760" cy="2979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52160" y="3382645"/>
            <a:ext cx="48450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后续锁的获取一定要后于当前锁的释放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线程复位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800" y="2122805"/>
            <a:ext cx="7010400" cy="373824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start</a:t>
            </a:r>
            <a:r>
              <a:rPr lang="zh-CN" altLang="en-US"/>
              <a:t>规则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7620" y="1905635"/>
            <a:ext cx="3307080" cy="38785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61585" y="1983105"/>
            <a:ext cx="54527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start</a:t>
            </a:r>
            <a:r>
              <a:rPr lang="zh-CN" altLang="en-US"/>
              <a:t>方法之前的正常操作，一定早于</a:t>
            </a:r>
            <a:r>
              <a:rPr lang="en-US" altLang="zh-CN"/>
              <a:t>thread</a:t>
            </a:r>
            <a:r>
              <a:rPr lang="zh-CN" altLang="en-US"/>
              <a:t>中的操作，即</a:t>
            </a:r>
            <a:r>
              <a:rPr lang="en-US" altLang="zh-CN"/>
              <a:t>x=20</a:t>
            </a:r>
            <a:r>
              <a:rPr lang="zh-CN" altLang="en-US"/>
              <a:t>一定早于</a:t>
            </a:r>
            <a:r>
              <a:rPr lang="en-US" altLang="zh-CN"/>
              <a:t>if(x==20)</a:t>
            </a:r>
            <a:r>
              <a:rPr lang="zh-CN" altLang="en-US"/>
              <a:t>的操作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join</a:t>
            </a:r>
            <a:r>
              <a:rPr lang="zh-CN" altLang="en-US"/>
              <a:t>规则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23135"/>
            <a:ext cx="2796540" cy="29946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31610" y="20237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所有</a:t>
            </a:r>
            <a:r>
              <a:rPr lang="en-US" altLang="zh-CN"/>
              <a:t>t1</a:t>
            </a:r>
            <a:r>
              <a:rPr lang="zh-CN" altLang="en-US"/>
              <a:t>中的操作都要后于</a:t>
            </a:r>
            <a:r>
              <a:rPr lang="en-US" altLang="zh-CN"/>
              <a:t>join</a:t>
            </a:r>
            <a:r>
              <a:rPr lang="zh-CN" altLang="en-US"/>
              <a:t>之后的操作，即，</a:t>
            </a:r>
            <a:r>
              <a:rPr lang="en-US" altLang="zh-CN"/>
              <a:t>join</a:t>
            </a:r>
            <a:r>
              <a:rPr lang="zh-CN" altLang="en-US"/>
              <a:t>之后的</a:t>
            </a:r>
            <a:r>
              <a:rPr lang="en-US" altLang="zh-CN"/>
              <a:t>x</a:t>
            </a:r>
            <a:r>
              <a:rPr lang="zh-CN" altLang="en-US"/>
              <a:t>一定为</a:t>
            </a:r>
            <a:r>
              <a:rPr lang="en-US" altLang="zh-CN"/>
              <a:t>200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传递性规则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3810" y="2223135"/>
            <a:ext cx="4815840" cy="8991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volatile</a:t>
            </a:r>
            <a:r>
              <a:rPr lang="zh-CN" altLang="en-US"/>
              <a:t>规则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840" y="2084070"/>
            <a:ext cx="5463540" cy="4312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720" y="3112770"/>
            <a:ext cx="601853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程序顺序规则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440" y="1999615"/>
            <a:ext cx="4541520" cy="3482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50330" y="202374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不是说</a:t>
            </a:r>
            <a:r>
              <a:rPr lang="en-US" altLang="zh-CN"/>
              <a:t>a</a:t>
            </a:r>
            <a:r>
              <a:rPr lang="zh-CN" altLang="en-US"/>
              <a:t>的操作一定在</a:t>
            </a:r>
            <a:r>
              <a:rPr lang="en-US" altLang="zh-CN"/>
              <a:t>b</a:t>
            </a:r>
            <a:r>
              <a:rPr lang="zh-CN" altLang="en-US"/>
              <a:t>之前，而是说，</a:t>
            </a:r>
            <a:r>
              <a:rPr lang="en-US" altLang="zh-CN"/>
              <a:t>a</a:t>
            </a:r>
            <a:r>
              <a:rPr lang="zh-CN" altLang="en-US"/>
              <a:t>的结果一定是在</a:t>
            </a:r>
            <a:r>
              <a:rPr lang="en-US" altLang="zh-CN"/>
              <a:t>b</a:t>
            </a:r>
            <a:r>
              <a:rPr lang="zh-CN" altLang="en-US"/>
              <a:t>之前可见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final</a:t>
            </a:r>
            <a:r>
              <a:rPr lang="zh-CN" altLang="en-US"/>
              <a:t>关键字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930" y="2223135"/>
            <a:ext cx="2453640" cy="3733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死锁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8360" y="2202180"/>
            <a:ext cx="10002520" cy="30556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Join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4410" y="2286000"/>
            <a:ext cx="5638800" cy="228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971790" y="1972945"/>
            <a:ext cx="406400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join</a:t>
            </a:r>
            <a:r>
              <a:rPr lang="zh-CN" altLang="en-US"/>
              <a:t>方法阻塞了</a:t>
            </a:r>
            <a:r>
              <a:rPr lang="en-US" altLang="zh-CN"/>
              <a:t>main</a:t>
            </a:r>
            <a:r>
              <a:rPr lang="zh-CN" altLang="en-US"/>
              <a:t>线程，底层调用了</a:t>
            </a:r>
            <a:r>
              <a:rPr lang="en-US" altLang="zh-CN"/>
              <a:t>wait</a:t>
            </a:r>
            <a:r>
              <a:rPr lang="zh-CN" altLang="en-US"/>
              <a:t>方法进行阻塞，调用</a:t>
            </a:r>
            <a:r>
              <a:rPr lang="en-US" altLang="zh-CN"/>
              <a:t>wait</a:t>
            </a:r>
            <a:r>
              <a:rPr lang="zh-CN" altLang="en-US"/>
              <a:t>方法需要加锁，所以</a:t>
            </a:r>
            <a:r>
              <a:rPr lang="en-US" altLang="zh-CN"/>
              <a:t>join</a:t>
            </a:r>
            <a:r>
              <a:rPr lang="zh-CN" altLang="en-US"/>
              <a:t>方法上加了</a:t>
            </a:r>
            <a:r>
              <a:rPr lang="en-US" altLang="zh-CN"/>
              <a:t>syncronized</a:t>
            </a:r>
            <a:r>
              <a:rPr lang="zh-CN" altLang="en-US"/>
              <a:t>，当线程结束时会调用</a:t>
            </a:r>
            <a:r>
              <a:rPr lang="en-US" altLang="zh-CN"/>
              <a:t>exit</a:t>
            </a:r>
            <a:r>
              <a:rPr lang="zh-CN" altLang="en-US"/>
              <a:t>方法，</a:t>
            </a:r>
            <a:r>
              <a:rPr lang="en-US" altLang="zh-CN"/>
              <a:t>exit</a:t>
            </a:r>
            <a:r>
              <a:rPr lang="zh-CN" altLang="en-US"/>
              <a:t>方法会调用线程的</a:t>
            </a:r>
            <a:r>
              <a:rPr lang="en-US" altLang="zh-CN"/>
              <a:t>notifyAll</a:t>
            </a:r>
            <a:r>
              <a:rPr lang="zh-CN" altLang="en-US"/>
              <a:t>方法唤醒</a:t>
            </a:r>
            <a:r>
              <a:rPr lang="en-US" altLang="zh-CN"/>
              <a:t>wait</a:t>
            </a:r>
            <a:r>
              <a:rPr lang="zh-CN" altLang="en-US"/>
              <a:t>方法</a:t>
            </a:r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ThreadLocal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线程隔离级别，ThreadLocal实现线程级别的资源隔离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990" y="2842895"/>
            <a:ext cx="6423660" cy="441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4100" y="3737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每一个线程中都有一个</a:t>
            </a:r>
            <a:r>
              <a:rPr lang="en-US" altLang="zh-CN"/>
              <a:t>ThreadLocalMap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4453255"/>
            <a:ext cx="8602980" cy="10058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30" y="2967355"/>
            <a:ext cx="3139440" cy="154686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018030" y="569531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弱引用，所以</a:t>
            </a:r>
            <a:r>
              <a:rPr lang="en-US" altLang="zh-CN"/>
              <a:t>key</a:t>
            </a:r>
            <a:r>
              <a:rPr lang="zh-CN" altLang="en-US"/>
              <a:t>可以为</a:t>
            </a:r>
            <a:r>
              <a:rPr lang="en-US" altLang="zh-CN"/>
              <a:t>null</a:t>
            </a:r>
            <a:endParaRPr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0460" y="2223135"/>
            <a:ext cx="8023860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3330" y="1892935"/>
            <a:ext cx="5425440" cy="4178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530" y="1806575"/>
            <a:ext cx="4168140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线程池的</a:t>
            </a:r>
            <a:r>
              <a:rPr lang="zh-CN" altLang="en-US"/>
              <a:t>实现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6325" y="1807845"/>
            <a:ext cx="6103620" cy="456565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线程池的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690" y="2125980"/>
            <a:ext cx="6065520" cy="2606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190740" y="2307590"/>
            <a:ext cx="406400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：</a:t>
            </a:r>
            <a:r>
              <a:rPr lang="en-US" altLang="zh-CN"/>
              <a:t>maximumPoolSize:</a:t>
            </a:r>
            <a:r>
              <a:rPr lang="zh-CN" altLang="en-US"/>
              <a:t>要有一个保存最大容纳</a:t>
            </a:r>
            <a:r>
              <a:rPr lang="zh-CN" altLang="en-US"/>
              <a:t>的线程数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：</a:t>
            </a:r>
            <a:r>
              <a:rPr lang="en-US" altLang="zh-CN"/>
              <a:t>workQueue</a:t>
            </a:r>
            <a:r>
              <a:rPr lang="zh-CN" altLang="en-US"/>
              <a:t>：阻塞队列，生成的线程执行完</a:t>
            </a:r>
            <a:r>
              <a:rPr lang="en-US" altLang="zh-CN"/>
              <a:t>run</a:t>
            </a:r>
            <a:r>
              <a:rPr lang="zh-CN" altLang="en-US"/>
              <a:t>方法之后，会被阻塞，这样既不会删除线程，频繁的创建和销毁，也不会持续占用</a:t>
            </a:r>
            <a:r>
              <a:rPr lang="en-US" altLang="zh-CN"/>
              <a:t>cpu</a:t>
            </a:r>
            <a:r>
              <a:rPr lang="zh-CN" altLang="en-US"/>
              <a:t>。阻塞的线程会被放在阻塞的队列</a:t>
            </a:r>
            <a:r>
              <a:rPr lang="zh-CN" altLang="en-US"/>
              <a:t>中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：</a:t>
            </a:r>
            <a:r>
              <a:rPr lang="en-US" altLang="zh-CN"/>
              <a:t>rejectedExecutionHandler</a:t>
            </a:r>
            <a:r>
              <a:rPr lang="zh-CN" altLang="en-US"/>
              <a:t>：如果阻塞的线程放到阻塞队列中时，队列满了之后，会怎么做，此时会出发一种拒绝策略，拒绝该线程进入阻塞队列。还可以抛异常，还可以直接执行线程的</a:t>
            </a:r>
            <a:r>
              <a:rPr lang="en-US" altLang="zh-CN"/>
              <a:t>start</a:t>
            </a:r>
            <a:r>
              <a:rPr lang="zh-CN" altLang="en-US"/>
              <a:t>方法，该策略可以</a:t>
            </a:r>
            <a:r>
              <a:rPr lang="zh-CN" altLang="en-US"/>
              <a:t>自己选择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7215" y="520827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：如果队列中的线程不够了，那么可以创建一些临时线程。临时线程的数量和存活期限</a:t>
            </a:r>
            <a:r>
              <a:rPr lang="zh-CN" altLang="en-US"/>
              <a:t>需要控制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线程池</a:t>
            </a:r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1275" y="2152650"/>
            <a:ext cx="6019800" cy="212598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ThreadPoolExecutor</a:t>
            </a:r>
            <a:r>
              <a:rPr lang="zh-CN" altLang="en-US"/>
              <a:t>源码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" y="2061845"/>
            <a:ext cx="7193280" cy="38525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04000" y="47726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创建</a:t>
            </a:r>
            <a:r>
              <a:rPr lang="zh-CN" altLang="en-US"/>
              <a:t>临时工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490970" y="5370830"/>
            <a:ext cx="4773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如果添加临时工不行，就</a:t>
            </a:r>
            <a:r>
              <a:rPr lang="zh-CN" altLang="en-US"/>
              <a:t>执行拒绝策略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ThreadPoolExecutor</a:t>
            </a:r>
            <a:r>
              <a:rPr lang="zh-CN" altLang="en-US">
                <a:sym typeface="+mn-ea"/>
              </a:rPr>
              <a:t>源码</a:t>
            </a:r>
            <a:r>
              <a:rPr lang="zh-CN" altLang="en-US">
                <a:sym typeface="+mn-ea"/>
              </a:rPr>
              <a:t>图解</a:t>
            </a:r>
            <a:endParaRPr lang="zh-CN" altLang="en-US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2022475"/>
            <a:ext cx="9913620" cy="34353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addWorker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8080" y="2074545"/>
            <a:ext cx="3749040" cy="18973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runworker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270" y="1736090"/>
            <a:ext cx="7536180" cy="1165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70" y="3667760"/>
            <a:ext cx="7155180" cy="23317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788910" y="2348230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通过</a:t>
            </a:r>
            <a:r>
              <a:rPr lang="en-US" altLang="zh-CN"/>
              <a:t>runWork</a:t>
            </a:r>
            <a:r>
              <a:rPr lang="zh-CN" altLang="en-US"/>
              <a:t>类中的</a:t>
            </a:r>
            <a:r>
              <a:rPr lang="en-US" altLang="zh-CN"/>
              <a:t>take()</a:t>
            </a:r>
            <a:r>
              <a:rPr lang="zh-CN" altLang="en-US"/>
              <a:t>方法，如果拿到了线程，即</a:t>
            </a:r>
            <a:r>
              <a:rPr lang="en-US" altLang="zh-CN"/>
              <a:t>getTask()</a:t>
            </a:r>
            <a:r>
              <a:rPr lang="zh-CN" altLang="en-US"/>
              <a:t>方法不为</a:t>
            </a:r>
            <a:r>
              <a:rPr lang="en-US" altLang="zh-CN"/>
              <a:t>null</a:t>
            </a:r>
            <a:r>
              <a:rPr lang="zh-CN" altLang="en-US"/>
              <a:t>，则</a:t>
            </a:r>
            <a:r>
              <a:rPr lang="en-US" altLang="zh-CN"/>
              <a:t>while</a:t>
            </a:r>
            <a:r>
              <a:rPr lang="zh-CN" altLang="en-US"/>
              <a:t>循环继续，继续执行</a:t>
            </a:r>
            <a:r>
              <a:rPr lang="en-US" altLang="zh-CN"/>
              <a:t>run</a:t>
            </a:r>
            <a:r>
              <a:rPr lang="zh-CN" altLang="en-US"/>
              <a:t>方法，不让</a:t>
            </a:r>
            <a:r>
              <a:rPr lang="en-US" altLang="zh-CN"/>
              <a:t>run</a:t>
            </a:r>
            <a:r>
              <a:rPr lang="zh-CN" altLang="en-US"/>
              <a:t>方法结束，所以线程就会一直</a:t>
            </a:r>
            <a:r>
              <a:rPr lang="en-US" altLang="zh-CN"/>
              <a:t>while</a:t>
            </a:r>
            <a:r>
              <a:rPr lang="zh-CN" altLang="en-US"/>
              <a:t>循环，线程回收（</a:t>
            </a:r>
            <a:r>
              <a:rPr lang="zh-CN" altLang="en-US"/>
              <a:t>复用）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680" y="2963545"/>
            <a:ext cx="2766060" cy="64008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</a:t>
            </a:r>
            <a:r>
              <a:rPr lang="zh-CN" altLang="en-US"/>
              <a:t>回收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6525" y="2119630"/>
            <a:ext cx="5158740" cy="2415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64260" y="490410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当总的线程数</a:t>
            </a:r>
            <a:r>
              <a:rPr lang="en-US" altLang="zh-CN"/>
              <a:t>wc</a:t>
            </a:r>
            <a:r>
              <a:rPr lang="zh-CN" altLang="en-US"/>
              <a:t>，大于核心线程数时，会执行和核心线程数比较，如果不等于就返回</a:t>
            </a:r>
            <a:r>
              <a:rPr lang="en-US" altLang="zh-CN"/>
              <a:t>null</a:t>
            </a:r>
            <a:r>
              <a:rPr lang="zh-CN" altLang="en-US"/>
              <a:t>，当返回</a:t>
            </a:r>
            <a:r>
              <a:rPr lang="en-US" altLang="zh-CN"/>
              <a:t>null</a:t>
            </a:r>
            <a:r>
              <a:rPr lang="zh-CN" altLang="en-US"/>
              <a:t>时，</a:t>
            </a:r>
            <a:r>
              <a:rPr lang="en-US" altLang="zh-CN"/>
              <a:t>while</a:t>
            </a:r>
            <a:r>
              <a:rPr lang="zh-CN" altLang="en-US"/>
              <a:t>循环结束，</a:t>
            </a:r>
            <a:r>
              <a:rPr lang="en-US" altLang="zh-CN"/>
              <a:t>run</a:t>
            </a:r>
            <a:r>
              <a:rPr lang="zh-CN" altLang="en-US"/>
              <a:t>方法结束，该线程结束。达到回收（</a:t>
            </a:r>
            <a:r>
              <a:rPr lang="zh-CN" altLang="en-US"/>
              <a:t>销毁）的</a:t>
            </a:r>
            <a:r>
              <a:rPr lang="zh-CN" altLang="en-US"/>
              <a:t>目的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8925" y="4100830"/>
            <a:ext cx="4655820" cy="43434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拒绝</a:t>
            </a:r>
            <a:r>
              <a:rPr lang="zh-CN" altLang="en-US"/>
              <a:t>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70" y="1784985"/>
            <a:ext cx="7322820" cy="1158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" y="2952115"/>
            <a:ext cx="7642860" cy="15773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02970" y="38290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直接抛异常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920" y="4538345"/>
            <a:ext cx="7292340" cy="16306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32380" y="532955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直接调用</a:t>
            </a:r>
            <a:r>
              <a:rPr lang="en-US" altLang="zh-CN"/>
              <a:t>run</a:t>
            </a:r>
            <a:r>
              <a:rPr lang="zh-CN" altLang="en-US"/>
              <a:t>方法，不以线程</a:t>
            </a:r>
            <a:r>
              <a:rPr lang="zh-CN" altLang="en-US"/>
              <a:t>方式执行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拒绝策略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470" y="1911985"/>
            <a:ext cx="7307580" cy="189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84755" y="32448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把老的线程丢出去，去执行该</a:t>
            </a:r>
            <a:r>
              <a:rPr lang="zh-CN" altLang="en-US"/>
              <a:t>线程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4394835"/>
            <a:ext cx="7848600" cy="6248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875155" y="48895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不做任何</a:t>
            </a:r>
            <a:r>
              <a:rPr lang="zh-CN" altLang="en-US"/>
              <a:t>操作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185" y="2223135"/>
            <a:ext cx="54483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线程池</a:t>
            </a:r>
            <a:r>
              <a:rPr lang="zh-CN" altLang="en-US"/>
              <a:t>大小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550" y="2162810"/>
            <a:ext cx="516636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70" y="2151380"/>
            <a:ext cx="7627620" cy="7696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2340" y="3514725"/>
            <a:ext cx="93078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execute</a:t>
            </a:r>
            <a:r>
              <a:rPr lang="zh-CN" altLang="en-US"/>
              <a:t>方法时</a:t>
            </a:r>
            <a:r>
              <a:rPr lang="en-US" altLang="zh-CN"/>
              <a:t>void</a:t>
            </a:r>
            <a:r>
              <a:rPr lang="zh-CN" altLang="en-US"/>
              <a:t>的，不带返回值的。内部有异常</a:t>
            </a:r>
            <a:r>
              <a:rPr lang="zh-CN" altLang="en-US"/>
              <a:t>会直接抛出</a:t>
            </a:r>
            <a:endParaRPr lang="zh-CN" altLang="en-US"/>
          </a:p>
          <a:p>
            <a:r>
              <a:rPr lang="en-US" altLang="zh-CN"/>
              <a:t>submit</a:t>
            </a:r>
            <a:r>
              <a:rPr lang="zh-CN" altLang="en-US"/>
              <a:t>方法带返回值的，有异常不会抛出，一场会在</a:t>
            </a:r>
            <a:r>
              <a:rPr lang="en-US" altLang="zh-CN"/>
              <a:t>future.get()</a:t>
            </a:r>
            <a:r>
              <a:rPr lang="zh-CN" altLang="en-US"/>
              <a:t>方法时</a:t>
            </a:r>
            <a:r>
              <a:rPr lang="zh-CN" altLang="en-US"/>
              <a:t>抛出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F</a:t>
            </a:r>
            <a:r>
              <a:rPr lang="en-US" altLang="zh-CN"/>
              <a:t>uture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1906270"/>
            <a:ext cx="4716780" cy="42824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28640" y="190182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利用</a:t>
            </a:r>
            <a:r>
              <a:rPr lang="en-US" altLang="zh-CN"/>
              <a:t>future</a:t>
            </a:r>
            <a:r>
              <a:rPr lang="zh-CN" altLang="en-US"/>
              <a:t>时，</a:t>
            </a:r>
            <a:r>
              <a:rPr lang="en-US" altLang="zh-CN"/>
              <a:t>start</a:t>
            </a:r>
            <a:r>
              <a:rPr lang="zh-CN" altLang="en-US"/>
              <a:t>方法实际上是调用</a:t>
            </a:r>
            <a:r>
              <a:rPr lang="en-US" altLang="zh-CN"/>
              <a:t>future</a:t>
            </a:r>
            <a:r>
              <a:rPr lang="zh-CN" altLang="en-US"/>
              <a:t>的</a:t>
            </a:r>
            <a:r>
              <a:rPr lang="en-US" altLang="zh-CN"/>
              <a:t>run</a:t>
            </a:r>
            <a:r>
              <a:rPr lang="zh-CN" altLang="en-US"/>
              <a:t>方法，</a:t>
            </a:r>
            <a:r>
              <a:rPr lang="en-US" altLang="zh-CN"/>
              <a:t>run</a:t>
            </a:r>
            <a:r>
              <a:rPr lang="zh-CN" altLang="en-US"/>
              <a:t>方法中实际调用的是对应线程的，实现了</a:t>
            </a:r>
            <a:r>
              <a:rPr lang="en-US" altLang="zh-CN"/>
              <a:t>callable</a:t>
            </a:r>
            <a:r>
              <a:rPr lang="zh-CN" altLang="en-US"/>
              <a:t>接口的类的</a:t>
            </a:r>
            <a:r>
              <a:rPr lang="en-US" altLang="zh-CN"/>
              <a:t>call</a:t>
            </a:r>
            <a:r>
              <a:rPr lang="zh-CN" altLang="en-US"/>
              <a:t>方法，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get()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9620" y="2223135"/>
            <a:ext cx="5553710" cy="18973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86180" y="4711700"/>
            <a:ext cx="94811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调用</a:t>
            </a:r>
            <a:r>
              <a:rPr lang="en-US" altLang="zh-CN"/>
              <a:t>get</a:t>
            </a:r>
            <a:r>
              <a:rPr lang="zh-CN" altLang="en-US"/>
              <a:t>方法，如果当前线程的状态没有完成则阻塞，那么就会</a:t>
            </a:r>
            <a:r>
              <a:rPr lang="en-US" altLang="zh-CN"/>
              <a:t>await</a:t>
            </a:r>
            <a:r>
              <a:rPr lang="zh-CN" altLang="en-US"/>
              <a:t>等待直到完成。如果当前线程完成，那么就把调用</a:t>
            </a:r>
            <a:r>
              <a:rPr lang="en-US" altLang="zh-CN"/>
              <a:t>report</a:t>
            </a:r>
            <a:r>
              <a:rPr lang="zh-CN" altLang="en-US"/>
              <a:t>方法，把</a:t>
            </a:r>
            <a:r>
              <a:rPr lang="zh-CN" altLang="en-US"/>
              <a:t>结果返回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3730" y="2136775"/>
            <a:ext cx="4168140" cy="1752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1695" y="5735955"/>
            <a:ext cx="105143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如果任务没有完成，则会把</a:t>
            </a:r>
            <a:r>
              <a:rPr lang="en-US" altLang="zh-CN"/>
              <a:t>get</a:t>
            </a:r>
            <a:r>
              <a:rPr lang="zh-CN" altLang="en-US"/>
              <a:t>方法的任务添加到链表中，</a:t>
            </a:r>
            <a:r>
              <a:rPr lang="en-US" altLang="zh-CN"/>
              <a:t>awaitDone</a:t>
            </a:r>
            <a:r>
              <a:rPr lang="zh-CN" altLang="en-US"/>
              <a:t>，进行</a:t>
            </a:r>
            <a:r>
              <a:rPr lang="en-US" altLang="zh-CN"/>
              <a:t>park()</a:t>
            </a:r>
            <a:r>
              <a:rPr lang="zh-CN" altLang="en-US"/>
              <a:t>方法，阻塞，当任务完成，会调用</a:t>
            </a:r>
            <a:r>
              <a:rPr lang="en-US" altLang="zh-CN"/>
              <a:t>unpark()</a:t>
            </a:r>
            <a:r>
              <a:rPr lang="zh-CN" altLang="en-US"/>
              <a:t>方法，唤醒</a:t>
            </a:r>
            <a:r>
              <a:rPr lang="en-US" altLang="zh-CN"/>
              <a:t>get()</a:t>
            </a:r>
            <a:r>
              <a:rPr lang="zh-CN" altLang="en-US"/>
              <a:t>方法获得</a:t>
            </a:r>
            <a:r>
              <a:rPr lang="zh-CN" altLang="en-US"/>
              <a:t>值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hash</a:t>
            </a:r>
            <a:r>
              <a:rPr lang="zh-CN" altLang="en-US"/>
              <a:t>冲突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915" y="2223135"/>
            <a:ext cx="5897880" cy="248412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1.7</a:t>
            </a:r>
            <a:r>
              <a:rPr lang="zh-CN" altLang="en-US"/>
              <a:t>的</a:t>
            </a:r>
            <a:r>
              <a:rPr lang="en-US" altLang="zh-CN"/>
              <a:t>concurrentHashMap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1075" y="2004060"/>
            <a:ext cx="6921500" cy="38893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128000" y="2141855"/>
            <a:ext cx="3456305" cy="33489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两个线程同时</a:t>
            </a:r>
            <a:r>
              <a:rPr lang="en-US" altLang="zh-CN"/>
              <a:t>put</a:t>
            </a:r>
            <a:r>
              <a:rPr lang="zh-CN" altLang="en-US"/>
              <a:t>两个</a:t>
            </a:r>
            <a:r>
              <a:rPr lang="en-US" altLang="zh-CN"/>
              <a:t>hash</a:t>
            </a:r>
            <a:r>
              <a:rPr lang="zh-CN" altLang="en-US"/>
              <a:t>相同的</a:t>
            </a:r>
            <a:r>
              <a:rPr lang="en-US" altLang="zh-CN"/>
              <a:t>key</a:t>
            </a:r>
            <a:r>
              <a:rPr lang="zh-CN" altLang="en-US"/>
              <a:t>时，</a:t>
            </a:r>
            <a:endParaRPr lang="zh-CN" altLang="en-US"/>
          </a:p>
          <a:p>
            <a:r>
              <a:rPr lang="zh-CN" altLang="en-US"/>
              <a:t>此时的</a:t>
            </a:r>
            <a:r>
              <a:rPr lang="en-US" altLang="zh-CN"/>
              <a:t>hashmap</a:t>
            </a:r>
            <a:r>
              <a:rPr lang="zh-CN" altLang="en-US"/>
              <a:t>会分为</a:t>
            </a:r>
            <a:r>
              <a:rPr lang="en-US" altLang="zh-CN"/>
              <a:t>16</a:t>
            </a:r>
            <a:r>
              <a:rPr lang="zh-CN" altLang="en-US"/>
              <a:t>个段</a:t>
            </a:r>
            <a:r>
              <a:rPr lang="en-US" altLang="zh-CN"/>
              <a:t>segment</a:t>
            </a:r>
            <a:r>
              <a:rPr lang="zh-CN" altLang="en-US"/>
              <a:t>，</a:t>
            </a:r>
            <a:endParaRPr lang="zh-CN" altLang="en-US"/>
          </a:p>
          <a:p>
            <a:r>
              <a:rPr lang="zh-CN" altLang="en-US"/>
              <a:t>锁会锁住单个</a:t>
            </a:r>
            <a:r>
              <a:rPr lang="en-US" altLang="zh-CN"/>
              <a:t>hash</a:t>
            </a:r>
            <a:r>
              <a:rPr lang="zh-CN" altLang="en-US"/>
              <a:t>相同的段，每个段又有</a:t>
            </a:r>
            <a:r>
              <a:rPr lang="en-US" altLang="zh-CN"/>
              <a:t>16</a:t>
            </a:r>
            <a:r>
              <a:rPr lang="zh-CN" altLang="en-US"/>
              <a:t>个小的</a:t>
            </a:r>
            <a:r>
              <a:rPr lang="en-US" altLang="zh-CN"/>
              <a:t>entry</a:t>
            </a:r>
            <a:r>
              <a:rPr lang="zh-CN" altLang="en-US"/>
              <a:t>，相当于一个</a:t>
            </a:r>
            <a:r>
              <a:rPr lang="en-US" altLang="zh-CN"/>
              <a:t>hashtable</a:t>
            </a:r>
            <a:r>
              <a:rPr lang="zh-CN" altLang="en-US"/>
              <a:t>，是再</a:t>
            </a:r>
            <a:r>
              <a:rPr lang="en-US" altLang="zh-CN"/>
              <a:t>hash</a:t>
            </a:r>
            <a:r>
              <a:rPr lang="zh-CN" altLang="en-US"/>
              <a:t>，如果</a:t>
            </a:r>
            <a:r>
              <a:rPr lang="en-US" altLang="zh-CN"/>
              <a:t>key</a:t>
            </a:r>
            <a:r>
              <a:rPr lang="zh-CN" altLang="en-US"/>
              <a:t>再</a:t>
            </a:r>
            <a:r>
              <a:rPr lang="en-US" altLang="zh-CN"/>
              <a:t>hash</a:t>
            </a:r>
            <a:r>
              <a:rPr lang="zh-CN" altLang="en-US"/>
              <a:t>时不同则按位置放置，如果相同，则成链表</a:t>
            </a:r>
            <a:r>
              <a:rPr lang="zh-CN" altLang="en-US"/>
              <a:t>放置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1.8</a:t>
            </a:r>
            <a:r>
              <a:rPr lang="en-US" altLang="zh-CN"/>
              <a:t>chm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1.8</a:t>
            </a:r>
            <a:r>
              <a:rPr lang="zh-CN" altLang="en-US"/>
              <a:t>时，段就没了，直接变为</a:t>
            </a:r>
            <a:r>
              <a:rPr lang="en-US" altLang="zh-CN"/>
              <a:t>node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330" y="1816100"/>
            <a:ext cx="6116320" cy="4114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35775" y="2155190"/>
            <a:ext cx="4064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1.8</a:t>
            </a:r>
            <a:r>
              <a:rPr lang="zh-CN" altLang="en-US"/>
              <a:t>之后，没有了段，变成为</a:t>
            </a:r>
            <a:r>
              <a:rPr lang="en-US" altLang="zh-CN"/>
              <a:t>node</a:t>
            </a:r>
            <a:r>
              <a:rPr lang="zh-CN" altLang="en-US"/>
              <a:t>。如果数组长度大于</a:t>
            </a:r>
            <a:r>
              <a:rPr lang="en-US" altLang="zh-CN"/>
              <a:t>64</a:t>
            </a:r>
            <a:r>
              <a:rPr lang="zh-CN" altLang="en-US"/>
              <a:t>或者链表长度大于</a:t>
            </a:r>
            <a:r>
              <a:rPr lang="en-US" altLang="zh-CN"/>
              <a:t>8</a:t>
            </a:r>
            <a:r>
              <a:rPr lang="zh-CN" altLang="en-US"/>
              <a:t>会变为红黑树</a:t>
            </a:r>
            <a:r>
              <a:rPr lang="zh-CN" altLang="en-US"/>
              <a:t>结构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895" y="3446780"/>
            <a:ext cx="6781800" cy="24841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598660" y="375793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减少链表过长，</a:t>
            </a:r>
            <a:endParaRPr lang="zh-CN" altLang="en-US"/>
          </a:p>
          <a:p>
            <a:r>
              <a:rPr lang="zh-CN" altLang="en-US"/>
              <a:t>不好查询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915400" y="4838065"/>
            <a:ext cx="28067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当有</a:t>
            </a:r>
            <a:r>
              <a:rPr lang="en-US" altLang="zh-CN"/>
              <a:t>key</a:t>
            </a:r>
            <a:r>
              <a:rPr lang="zh-CN" altLang="en-US"/>
              <a:t>的</a:t>
            </a:r>
            <a:r>
              <a:rPr lang="en-US" altLang="zh-CN"/>
              <a:t>hash</a:t>
            </a:r>
            <a:r>
              <a:rPr lang="zh-CN" altLang="en-US"/>
              <a:t>冲突时，会对那个</a:t>
            </a:r>
            <a:r>
              <a:rPr lang="en-US" altLang="zh-CN"/>
              <a:t>node</a:t>
            </a:r>
            <a:r>
              <a:rPr lang="zh-CN" altLang="en-US"/>
              <a:t>进行加锁，</a:t>
            </a:r>
            <a:r>
              <a:rPr lang="en-US" altLang="zh-CN"/>
              <a:t>syncronized</a:t>
            </a:r>
            <a:r>
              <a:rPr lang="zh-CN" altLang="en-US"/>
              <a:t>锁住当前</a:t>
            </a:r>
            <a:r>
              <a:rPr lang="en-US" altLang="zh-CN"/>
              <a:t>node</a:t>
            </a:r>
            <a:endParaRPr lang="en-US" altLang="zh-CN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统计</a:t>
            </a:r>
            <a:r>
              <a:rPr lang="zh-CN" altLang="en-US"/>
              <a:t>元素个数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8050" y="1906905"/>
            <a:ext cx="861060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重入锁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245" y="1927225"/>
            <a:ext cx="5463540" cy="3291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7140" y="5472430"/>
            <a:ext cx="10301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可重入锁，如果线程A获取到incr的方法的锁，那么他自己也可以获取decr方法的lock锁，这样可以防止死锁，要不调用decr时会一直等待incr的解锁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450965" y="2358390"/>
            <a:ext cx="5179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读写锁，当获得read.lock();读锁时，write.lock();会被阻塞，不允许获得，防止数据的脏读</a:t>
            </a: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锁的实现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0140" y="1894205"/>
            <a:ext cx="8145780" cy="418909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interrupt()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104390"/>
            <a:ext cx="3284220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5935" y="3671570"/>
            <a:ext cx="4297680" cy="7315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945" y="2770505"/>
            <a:ext cx="4933950" cy="293306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当前线程的</a:t>
            </a:r>
            <a:r>
              <a:rPr lang="zh-CN" altLang="en-US"/>
              <a:t>抢占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2370" y="2147570"/>
            <a:ext cx="6438900" cy="294894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重入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445" y="1780540"/>
            <a:ext cx="5090160" cy="39198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78015" y="1911985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重入需要保证添加锁和释放锁一致，所以</a:t>
            </a:r>
            <a:r>
              <a:rPr lang="zh-CN" altLang="en-US"/>
              <a:t>需要添加</a:t>
            </a:r>
            <a:r>
              <a:rPr lang="en-US" altLang="zh-CN"/>
              <a:t>state</a:t>
            </a:r>
            <a:r>
              <a:rPr lang="zh-CN" altLang="en-US"/>
              <a:t>的</a:t>
            </a:r>
            <a:r>
              <a:rPr lang="zh-CN" altLang="en-US"/>
              <a:t>值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没获得锁的线程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8560" y="2135505"/>
            <a:ext cx="7703820" cy="2324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5130" y="4459605"/>
            <a:ext cx="8201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没有获得锁的线程，会放在队列中，</a:t>
            </a:r>
            <a:r>
              <a:rPr lang="zh-CN" altLang="en-US"/>
              <a:t>一个链表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0" y="4193540"/>
            <a:ext cx="6278880" cy="14325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83375" y="59944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阻塞没有获得锁</a:t>
            </a:r>
            <a:r>
              <a:rPr lang="zh-CN" altLang="en-US"/>
              <a:t>的线程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unlock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10" y="2058035"/>
            <a:ext cx="6355715" cy="3364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880" y="3020695"/>
            <a:ext cx="4643120" cy="24809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5700" y="59385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会首先把状态设为初始的</a:t>
            </a:r>
            <a:r>
              <a:rPr lang="en-US" altLang="zh-CN"/>
              <a:t>0</a:t>
            </a:r>
            <a:r>
              <a:rPr lang="zh-CN" altLang="en-US"/>
              <a:t>，再把当前线程设置为</a:t>
            </a:r>
            <a:r>
              <a:rPr lang="en-US" altLang="zh-CN"/>
              <a:t>null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750560" y="5664835"/>
            <a:ext cx="5838825" cy="919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再获取下一个节点的线程，</a:t>
            </a:r>
            <a:r>
              <a:rPr lang="en-US" altLang="zh-CN"/>
              <a:t>unpark</a:t>
            </a:r>
            <a:r>
              <a:rPr lang="zh-CN" altLang="en-US"/>
              <a:t>唤醒。唤醒之后，当前节点的</a:t>
            </a:r>
            <a:r>
              <a:rPr lang="en-US" altLang="zh-CN"/>
              <a:t>pre</a:t>
            </a:r>
            <a:r>
              <a:rPr lang="zh-CN" altLang="en-US"/>
              <a:t>节点置为</a:t>
            </a:r>
            <a:r>
              <a:rPr lang="en-US" altLang="zh-CN"/>
              <a:t>null</a:t>
            </a:r>
            <a:r>
              <a:rPr lang="zh-CN" altLang="en-US"/>
              <a:t>，被</a:t>
            </a:r>
            <a:r>
              <a:rPr lang="en-US" altLang="zh-CN"/>
              <a:t>GC</a:t>
            </a:r>
            <a:r>
              <a:rPr lang="zh-CN" altLang="en-US"/>
              <a:t>回收，当前节点为</a:t>
            </a:r>
            <a:r>
              <a:rPr lang="en-US" altLang="zh-CN"/>
              <a:t>head</a:t>
            </a:r>
            <a:r>
              <a:rPr lang="zh-CN" altLang="en-US"/>
              <a:t>节点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原子性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700" y="2030730"/>
            <a:ext cx="5935980" cy="42970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710680" y="26822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原子性本质是线程的切换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锁的范围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480" y="2223135"/>
            <a:ext cx="5158740" cy="14249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对象头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925" y="1994535"/>
            <a:ext cx="10325100" cy="41071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8700,&quot;width&quot;:11844}"/>
</p:tagLst>
</file>

<file path=ppt/tags/tag2.xml><?xml version="1.0" encoding="utf-8"?>
<p:tagLst xmlns:p="http://schemas.openxmlformats.org/presentationml/2006/main">
  <p:tag name="KSO_WM_UNIT_PLACING_PICTURE_USER_VIEWPORT" val="{&quot;height&quot;:4812,&quot;width&quot;:18564}"/>
</p:tagLst>
</file>

<file path=ppt/tags/tag3.xml><?xml version="1.0" encoding="utf-8"?>
<p:tagLst xmlns:p="http://schemas.openxmlformats.org/presentationml/2006/main">
  <p:tag name="COMMONDATA" val="eyJoZGlkIjoiODFlZGE4MGI2NmJkMTA2MDhiN2M0ZTQ3ZTBjOGZkODMifQ=="/>
  <p:tag name="KSO_WPP_MARK_KEY" val="3b50ac88-28d6-4e2e-918b-4bafdd76f18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4216</Words>
  <Application>WPS 演示</Application>
  <PresentationFormat>宽屏</PresentationFormat>
  <Paragraphs>371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interrupt的作用</vt:lpstr>
      <vt:lpstr>线程复位</vt:lpstr>
      <vt:lpstr>线程复位</vt:lpstr>
      <vt:lpstr>线程</vt:lpstr>
      <vt:lpstr>线程</vt:lpstr>
      <vt:lpstr>interrupt()</vt:lpstr>
      <vt:lpstr>原子性</vt:lpstr>
      <vt:lpstr>锁的范围</vt:lpstr>
      <vt:lpstr>对象头</vt:lpstr>
      <vt:lpstr>对象头</vt:lpstr>
      <vt:lpstr>对象头</vt:lpstr>
      <vt:lpstr>类的内存布局</vt:lpstr>
      <vt:lpstr>类的内存布局</vt:lpstr>
      <vt:lpstr>锁升级</vt:lpstr>
      <vt:lpstr>偏向锁的流程</vt:lpstr>
      <vt:lpstr>轻量级锁</vt:lpstr>
      <vt:lpstr>轻量级锁的指针指向</vt:lpstr>
      <vt:lpstr>轻量级锁的锁膨胀</vt:lpstr>
      <vt:lpstr>重量级锁</vt:lpstr>
      <vt:lpstr>wait，notify</vt:lpstr>
      <vt:lpstr>禁止JIT的优化</vt:lpstr>
      <vt:lpstr>结束循环</vt:lpstr>
      <vt:lpstr>高速缓存</vt:lpstr>
      <vt:lpstr>缓存一致性协议</vt:lpstr>
      <vt:lpstr>MESI</vt:lpstr>
      <vt:lpstr>MESI的一个优化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  <vt:lpstr>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李佩玉</dc:creator>
  <cp:lastModifiedBy>一眼万年</cp:lastModifiedBy>
  <cp:revision>145</cp:revision>
  <dcterms:created xsi:type="dcterms:W3CDTF">2023-02-09T13:04:00Z</dcterms:created>
  <dcterms:modified xsi:type="dcterms:W3CDTF">2023-02-25T10:46:59Z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93830E5D21154B78A23B93F9C5EB0D9B</vt:lpwstr>
  </property>
  <property fmtid="{D5CDD505-2E9C-101B-9397-08002B2CF9AE}" pid="3" name="KSOProductBuildVer">
    <vt:lpwstr>2052-11.1.0.12763</vt:lpwstr>
  </property>
</Properties>
</file>